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0" r:id="rId3"/>
    <p:sldId id="258" r:id="rId4"/>
    <p:sldId id="259" r:id="rId5"/>
    <p:sldId id="263" r:id="rId6"/>
    <p:sldId id="264" r:id="rId7"/>
    <p:sldId id="281" r:id="rId8"/>
    <p:sldId id="266" r:id="rId9"/>
    <p:sldId id="268" r:id="rId10"/>
    <p:sldId id="269" r:id="rId11"/>
    <p:sldId id="257" r:id="rId12"/>
    <p:sldId id="270" r:id="rId13"/>
    <p:sldId id="271" r:id="rId14"/>
    <p:sldId id="267" r:id="rId15"/>
    <p:sldId id="273" r:id="rId16"/>
    <p:sldId id="272" r:id="rId17"/>
    <p:sldId id="274" r:id="rId18"/>
    <p:sldId id="275" r:id="rId19"/>
    <p:sldId id="277" r:id="rId20"/>
    <p:sldId id="278" r:id="rId21"/>
    <p:sldId id="260" r:id="rId22"/>
    <p:sldId id="279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6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BAB41-E6A6-4CBB-BC05-A676D385C65A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04C57-742F-4783-B93D-8C47267E57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036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Banco de dados não Relacionais - NOSQL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714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Interface do</a:t>
            </a:r>
            <a:r>
              <a:rPr lang="pt-BR" baseline="0" dirty="0" smtClean="0"/>
              <a:t> Neo4J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sql</a:t>
            </a:r>
            <a:r>
              <a:rPr lang="pt-BR" dirty="0" smtClean="0"/>
              <a:t> do Neo4J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Banco de dados não Relacionais - NOSQL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714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Vamos</a:t>
            </a:r>
            <a:r>
              <a:rPr lang="pt-BR" baseline="0" dirty="0" smtClean="0"/>
              <a:t> conhecer o Neo4j – Banco de dados baseado em grafo.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71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Atomicidade, Consistência, Isolamento e Durabilidade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APIS – Integração Nativa – Alguns Clientes que usam</a:t>
            </a:r>
            <a:r>
              <a:rPr lang="pt-BR" baseline="0" dirty="0" smtClean="0"/>
              <a:t> Neo4J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APIS – Integração Nativa – Alguns Clientes que usam</a:t>
            </a:r>
            <a:r>
              <a:rPr lang="pt-BR" baseline="0" dirty="0" smtClean="0"/>
              <a:t> Neo4J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Bando de dados baseados em documentos x Grafo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04C57-742F-4783-B93D-8C47267E574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4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26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9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5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83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25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39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88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0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05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09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82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D9AB3-7590-48DF-99C4-88C4C87F6E8F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A1E64-9FB1-49DA-8D18-9DE56BCF9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51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7" Type="http://schemas.openxmlformats.org/officeDocument/2006/relationships/image" Target="../media/image1.png"/><Relationship Id="rId2" Type="http://schemas.microsoft.com/office/2007/relationships/media" Target="../media/media11.wav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7" Type="http://schemas.openxmlformats.org/officeDocument/2006/relationships/image" Target="../media/image1.png"/><Relationship Id="rId2" Type="http://schemas.microsoft.com/office/2007/relationships/media" Target="../media/media12.wav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7" Type="http://schemas.openxmlformats.org/officeDocument/2006/relationships/image" Target="../media/image1.png"/><Relationship Id="rId2" Type="http://schemas.microsoft.com/office/2007/relationships/media" Target="../media/media13.wav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wav"/><Relationship Id="rId7" Type="http://schemas.openxmlformats.org/officeDocument/2006/relationships/image" Target="../media/image26.png"/><Relationship Id="rId2" Type="http://schemas.microsoft.com/office/2007/relationships/media" Target="../media/media14.wav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7" Type="http://schemas.openxmlformats.org/officeDocument/2006/relationships/image" Target="../media/image1.png"/><Relationship Id="rId2" Type="http://schemas.microsoft.com/office/2007/relationships/media" Target="../media/media15.wav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2" Type="http://schemas.microsoft.com/office/2007/relationships/media" Target="../media/media16.wav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7" Type="http://schemas.openxmlformats.org/officeDocument/2006/relationships/image" Target="../media/image1.png"/><Relationship Id="rId2" Type="http://schemas.microsoft.com/office/2007/relationships/media" Target="../media/media17.wav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7" Type="http://schemas.openxmlformats.org/officeDocument/2006/relationships/image" Target="../media/image1.png"/><Relationship Id="rId2" Type="http://schemas.microsoft.com/office/2007/relationships/media" Target="../media/media18.wav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7" Type="http://schemas.openxmlformats.org/officeDocument/2006/relationships/image" Target="../media/image1.png"/><Relationship Id="rId2" Type="http://schemas.microsoft.com/office/2007/relationships/media" Target="../media/media19.wav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7" Type="http://schemas.openxmlformats.org/officeDocument/2006/relationships/image" Target="../media/image1.png"/><Relationship Id="rId2" Type="http://schemas.microsoft.com/office/2007/relationships/media" Target="../media/media20.wav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1.png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191683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Banco de Dados não </a:t>
            </a: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Relacionais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9592" y="3573016"/>
            <a:ext cx="7200800" cy="1656184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899592" y="5376606"/>
            <a:ext cx="72008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i="1" smtClean="0">
                <a:solidFill>
                  <a:schemeClr val="accent1">
                    <a:lumMod val="75000"/>
                  </a:schemeClr>
                </a:solidFill>
              </a:rPr>
              <a:t>Introdução</a:t>
            </a:r>
            <a:endParaRPr lang="pt-BR" sz="4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552" y="63127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7"/>
    </mc:Choice>
    <mc:Fallback>
      <p:transition spd="slow" advTm="1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17223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1143000"/>
          </a:xfrm>
        </p:spPr>
        <p:txBody>
          <a:bodyPr>
            <a:noAutofit/>
          </a:bodyPr>
          <a:lstStyle/>
          <a:p>
            <a:r>
              <a:rPr lang="pt-BR" sz="4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 – Estudo de Projeto</a:t>
            </a:r>
            <a:endParaRPr lang="pt-BR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43555"/>
            <a:ext cx="3009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55" y="1146051"/>
            <a:ext cx="29718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048857"/>
            <a:ext cx="30003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74" y="4991335"/>
            <a:ext cx="2739361" cy="18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" y="5098885"/>
            <a:ext cx="2480777" cy="176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145">
            <a:off x="6389262" y="1324750"/>
            <a:ext cx="30003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72380"/>
            <a:ext cx="2790703" cy="18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4427">
            <a:off x="6540257" y="4446367"/>
            <a:ext cx="30289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23657" y="37963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3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47"/>
    </mc:Choice>
    <mc:Fallback>
      <p:transition spd="slow" advTm="4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46547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5465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56576" y="550046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95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6"/>
    </mc:Choice>
    <mc:Fallback>
      <p:transition spd="slow" advTm="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7336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Browser - Console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7" y="1700808"/>
            <a:ext cx="8635545" cy="4165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68544" y="573325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769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"/>
    </mc:Choice>
    <mc:Fallback>
      <p:transition spd="slow" advTm="4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4683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Browser - Grafo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5138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84568" y="580526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0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3"/>
    </mc:Choice>
    <mc:Fallback>
      <p:transition spd="slow" advTm="6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6063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>
            <a:noAutofit/>
          </a:bodyPr>
          <a:lstStyle/>
          <a:p>
            <a:r>
              <a:rPr lang="pt-BR" sz="4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 - </a:t>
            </a:r>
            <a:r>
              <a:rPr lang="pt-BR" sz="4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Cypher</a:t>
            </a:r>
            <a:endParaRPr lang="pt-BR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4" y="1556792"/>
            <a:ext cx="59055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14" y="2708920"/>
            <a:ext cx="58102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12560" y="580526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674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48"/>
    </mc:Choice>
    <mc:Fallback>
      <p:transition spd="slow" advTm="3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510" objId="3"/>
        <p14:stopEvt time="30448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3528" y="1484784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Apresentação do Caso de Uso: Processo de Matrícula em Disciplinas da Unicamp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6658"/>
            <a:ext cx="531837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444208" y="3717032"/>
            <a:ext cx="2448272" cy="27942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Matricular alunos no curso de física e atribuir disciplinas a ele.</a:t>
            </a:r>
            <a:endParaRPr lang="pt-BR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12560" y="586701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796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6"/>
    </mc:Choice>
    <mc:Fallback>
      <p:transition spd="slow" advTm="2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 mod="1">
    <p:ext uri="{E180D4A7-C9FB-4DFB-919C-405C955672EB}">
      <p14:showEvtLst xmlns:p14="http://schemas.microsoft.com/office/powerpoint/2010/main">
        <p14:playEvt time="2453" objId="3"/>
        <p14:stopEvt time="29386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199728" y="1628800"/>
            <a:ext cx="8784976" cy="21602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600" b="1" i="1" dirty="0" smtClean="0">
                <a:solidFill>
                  <a:schemeClr val="accent1">
                    <a:lumMod val="75000"/>
                  </a:schemeClr>
                </a:solidFill>
              </a:rPr>
              <a:t>//</a:t>
            </a:r>
            <a:r>
              <a:rPr lang="pt-BR" sz="3600" b="1" i="1" dirty="0">
                <a:solidFill>
                  <a:schemeClr val="accent1">
                    <a:lumMod val="75000"/>
                  </a:schemeClr>
                </a:solidFill>
              </a:rPr>
              <a:t>carregar </a:t>
            </a:r>
            <a:r>
              <a:rPr lang="pt-BR" sz="3600" b="1" i="1" dirty="0" err="1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pt-BR" sz="3600" b="1" i="1" dirty="0">
                <a:solidFill>
                  <a:schemeClr val="accent1">
                    <a:lumMod val="75000"/>
                  </a:schemeClr>
                </a:solidFill>
              </a:rPr>
              <a:t> com os </a:t>
            </a:r>
            <a:r>
              <a:rPr lang="pt-BR" sz="3600" b="1" i="1" dirty="0" smtClean="0">
                <a:solidFill>
                  <a:schemeClr val="accent1">
                    <a:lumMod val="75000"/>
                  </a:schemeClr>
                </a:solidFill>
              </a:rPr>
              <a:t>alunos</a:t>
            </a:r>
          </a:p>
          <a:p>
            <a:pPr marL="0" indent="0" algn="just">
              <a:buNone/>
            </a:pPr>
            <a:r>
              <a:rPr lang="pt-BR" sz="3000" i="1" dirty="0" err="1" smtClean="0">
                <a:solidFill>
                  <a:schemeClr val="accent1">
                    <a:lumMod val="75000"/>
                  </a:schemeClr>
                </a:solidFill>
              </a:rPr>
              <a:t>load</a:t>
            </a:r>
            <a:r>
              <a:rPr lang="pt-BR" sz="30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headers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 ‘file:///D:/alunos.csv’ </a:t>
            </a:r>
            <a:r>
              <a:rPr lang="pt-BR" sz="3000" i="1" dirty="0" smtClean="0">
                <a:solidFill>
                  <a:schemeClr val="accent1">
                    <a:lumMod val="75000"/>
                  </a:schemeClr>
                </a:solidFill>
              </a:rPr>
              <a:t>as l</a:t>
            </a:r>
          </a:p>
          <a:p>
            <a:pPr marL="0" indent="0">
              <a:buNone/>
            </a:pP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3000" i="1" dirty="0" err="1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(:Aluno {RA: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l.RA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, Nome: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l.Nome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l.Email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SemestreIngresso</a:t>
            </a:r>
            <a:r>
              <a:rPr lang="pt-BR" sz="30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000" i="1" dirty="0" err="1">
                <a:solidFill>
                  <a:schemeClr val="accent1">
                    <a:lumMod val="75000"/>
                  </a:schemeClr>
                </a:solidFill>
              </a:rPr>
              <a:t>l.SemestreIngresso</a:t>
            </a:r>
            <a:r>
              <a:rPr lang="pt-BR" sz="3000" dirty="0"/>
              <a:t>})</a:t>
            </a:r>
            <a:endParaRPr lang="pt-BR" sz="3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79512" y="4221088"/>
            <a:ext cx="8784976" cy="20882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600" b="1" i="1" dirty="0">
                <a:solidFill>
                  <a:schemeClr val="accent1">
                    <a:lumMod val="75000"/>
                  </a:schemeClr>
                </a:solidFill>
              </a:rPr>
              <a:t>//carregar </a:t>
            </a:r>
            <a:r>
              <a:rPr lang="pt-BR" sz="3600" b="1" i="1" dirty="0" err="1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pt-BR" sz="3600" b="1" i="1" dirty="0">
                <a:solidFill>
                  <a:schemeClr val="accent1">
                    <a:lumMod val="75000"/>
                  </a:schemeClr>
                </a:solidFill>
              </a:rPr>
              <a:t> com as </a:t>
            </a:r>
            <a:r>
              <a:rPr lang="pt-BR" sz="3600" b="1" i="1" dirty="0" smtClean="0">
                <a:solidFill>
                  <a:schemeClr val="accent1">
                    <a:lumMod val="75000"/>
                  </a:schemeClr>
                </a:solidFill>
              </a:rPr>
              <a:t>disciplinas</a:t>
            </a:r>
          </a:p>
          <a:p>
            <a:pPr marL="0" indent="0" algn="just">
              <a:buNone/>
            </a:pPr>
            <a:r>
              <a:rPr lang="pt-BR" sz="2400" i="1" dirty="0" err="1" smtClean="0">
                <a:solidFill>
                  <a:schemeClr val="accent1">
                    <a:lumMod val="75000"/>
                  </a:schemeClr>
                </a:solidFill>
              </a:rPr>
              <a:t>load</a:t>
            </a:r>
            <a:r>
              <a:rPr lang="pt-BR" sz="24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csv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headers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 ‘file:///D:/disciplinas.csv’ as l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fieldterminator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 ‘|’</a:t>
            </a:r>
            <a:b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create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(:Disciplina {Sigla: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l.Sigla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, Nome: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l.Nome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Creditos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toInt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l.Creditos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),  </a:t>
            </a:r>
            <a:r>
              <a:rPr lang="pt-BR" sz="2400" i="1" dirty="0" err="1" smtClean="0">
                <a:solidFill>
                  <a:schemeClr val="accent1">
                    <a:lumMod val="75000"/>
                  </a:schemeClr>
                </a:solidFill>
              </a:rPr>
              <a:t>Prereq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l.Prereq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, Ementa: </a:t>
            </a:r>
            <a:r>
              <a:rPr lang="pt-BR" sz="2400" i="1" dirty="0" err="1">
                <a:solidFill>
                  <a:schemeClr val="accent1">
                    <a:lumMod val="75000"/>
                  </a:schemeClr>
                </a:solidFill>
              </a:rPr>
              <a:t>l.Ementa</a:t>
            </a:r>
            <a:r>
              <a:rPr lang="pt-BR" sz="2400" i="1" dirty="0">
                <a:solidFill>
                  <a:schemeClr val="accent1">
                    <a:lumMod val="75000"/>
                  </a:schemeClr>
                </a:solidFill>
              </a:rPr>
              <a:t>})</a:t>
            </a:r>
          </a:p>
        </p:txBody>
      </p:sp>
      <p:pic>
        <p:nvPicPr>
          <p:cNvPr id="3" name="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465560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35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5"/>
    </mc:Choice>
    <mc:Fallback>
      <p:transition spd="slow" advTm="2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2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build="p"/>
      <p:bldP spid="8" grpId="0" build="p"/>
    </p:bldLst>
  </p:timing>
  <p:extLst mod="1">
    <p:ext uri="{E180D4A7-C9FB-4DFB-919C-405C955672EB}">
      <p14:showEvtLst xmlns:p14="http://schemas.microsoft.com/office/powerpoint/2010/main">
        <p14:playEvt time="3030" objId="3"/>
        <p14:stopEvt time="27175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 descr="Image for pos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7" b="3903"/>
          <a:stretch/>
        </p:blipFill>
        <p:spPr bwMode="auto">
          <a:xfrm>
            <a:off x="183262" y="2213845"/>
            <a:ext cx="8709218" cy="4239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ubtítulo 2"/>
          <p:cNvSpPr txBox="1">
            <a:spLocks/>
          </p:cNvSpPr>
          <p:nvPr/>
        </p:nvSpPr>
        <p:spPr>
          <a:xfrm>
            <a:off x="1259632" y="1340768"/>
            <a:ext cx="6552728" cy="7200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Resultado da exportação e criação dos nós </a:t>
            </a:r>
            <a:r>
              <a:rPr lang="pt-BR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alunos</a:t>
            </a:r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pt-BR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disciplinas</a:t>
            </a:r>
          </a:p>
        </p:txBody>
      </p:sp>
      <p:pic>
        <p:nvPicPr>
          <p:cNvPr id="3" name="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4528" y="450912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830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"/>
    </mc:Choice>
    <mc:Fallback>
      <p:transition spd="slow" advTm="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  <p:extLst mod="1">
    <p:ext uri="{E180D4A7-C9FB-4DFB-919C-405C955672EB}">
      <p14:showEvtLst xmlns:p14="http://schemas.microsoft.com/office/powerpoint/2010/main">
        <p14:playEvt time="1423" objId="3"/>
        <p14:stopEvt time="2218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83495" y="1124744"/>
            <a:ext cx="8784976" cy="20741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 smtClean="0">
                <a:latin typeface="Arial" pitchFamily="34" charset="0"/>
                <a:cs typeface="Arial" pitchFamily="34" charset="0"/>
              </a:rPr>
              <a:t>Montar turmas:</a:t>
            </a:r>
          </a:p>
          <a:p>
            <a:pPr marL="0" indent="0">
              <a:buNone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match(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a:Aluno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{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SemestreIngresso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: “2014S1”}),(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d:Disciplina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{Sigla: “F 128”} )</a:t>
            </a:r>
            <a:br>
              <a:rPr lang="pt-BR" sz="2000" dirty="0">
                <a:latin typeface="Arial" pitchFamily="34" charset="0"/>
                <a:cs typeface="Arial" pitchFamily="34" charset="0"/>
              </a:rPr>
            </a:br>
            <a:r>
              <a:rPr lang="pt-BR" sz="2000" dirty="0">
                <a:latin typeface="Arial" pitchFamily="34" charset="0"/>
                <a:cs typeface="Arial" pitchFamily="34" charset="0"/>
              </a:rPr>
              <a:t>merge (a)-[r: Cursou {Semestre: “2014S1”,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NotaFinal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: 7.5, Presença: 99.57, Trancou: false }]-(d)</a:t>
            </a:r>
            <a:br>
              <a:rPr lang="pt-BR" sz="2000" dirty="0">
                <a:latin typeface="Arial" pitchFamily="34" charset="0"/>
                <a:cs typeface="Arial" pitchFamily="34" charset="0"/>
              </a:rPr>
            </a:br>
            <a:r>
              <a:rPr lang="pt-BR" sz="20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count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(*) as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affected</a:t>
            </a:r>
            <a:endParaRPr lang="pt-BR" sz="2000" i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 descr="Image for pos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4362"/>
          <a:stretch/>
        </p:blipFill>
        <p:spPr bwMode="auto">
          <a:xfrm>
            <a:off x="569817" y="2852936"/>
            <a:ext cx="7738327" cy="3824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3203848" y="2348880"/>
            <a:ext cx="5472608" cy="7200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Alunos (nós) se relacionando com uma disciplina (no).</a:t>
            </a:r>
          </a:p>
        </p:txBody>
      </p:sp>
      <p:pic>
        <p:nvPicPr>
          <p:cNvPr id="4" name="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72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3"/>
    </mc:Choice>
    <mc:Fallback>
      <p:transition spd="slow" advTm="2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5" grpId="0" build="p"/>
    </p:bldLst>
  </p:timing>
  <p:extLst mod="1">
    <p:ext uri="{E180D4A7-C9FB-4DFB-919C-405C955672EB}">
      <p14:showEvtLst xmlns:p14="http://schemas.microsoft.com/office/powerpoint/2010/main">
        <p14:playEvt time="3357" objId="4"/>
        <p14:pauseEvt time="17736" objId="4"/>
        <p14:seekEvt time="17736" objId="4" seek="14158"/>
        <p14:resumeEvt time="17736" objId="4"/>
        <p14:stopEvt time="24193" objId="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for pos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r="1441" b="4443"/>
          <a:stretch/>
        </p:blipFill>
        <p:spPr bwMode="auto">
          <a:xfrm>
            <a:off x="-34311" y="1916832"/>
            <a:ext cx="9431051" cy="4617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812762" y="1340768"/>
            <a:ext cx="7848872" cy="122413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Consulta 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pedindo todos os nós que estejam ligados por qualquer tipo de relação.</a:t>
            </a:r>
          </a:p>
        </p:txBody>
      </p:sp>
      <p:pic>
        <p:nvPicPr>
          <p:cNvPr id="3" name="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490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43"/>
    </mc:Choice>
    <mc:Fallback>
      <p:transition spd="slow" advTm="3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9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 mod="1">
    <p:ext uri="{E180D4A7-C9FB-4DFB-919C-405C955672EB}">
      <p14:showEvtLst xmlns:p14="http://schemas.microsoft.com/office/powerpoint/2010/main">
        <p14:playEvt time="5681" objId="3"/>
        <p14:stopEvt time="31643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594110" cy="593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40552" y="6255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9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6"/>
    </mc:Choice>
    <mc:Fallback>
      <p:transition spd="slow" advTm="1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15216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for pos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r="2396" b="4165"/>
          <a:stretch/>
        </p:blipFill>
        <p:spPr bwMode="auto">
          <a:xfrm>
            <a:off x="229316" y="2348880"/>
            <a:ext cx="8590830" cy="4320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229316" y="1268760"/>
            <a:ext cx="8663164" cy="122413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A disciplina </a:t>
            </a:r>
            <a:r>
              <a:rPr lang="pt-BR" b="1" i="1" dirty="0">
                <a:solidFill>
                  <a:srgbClr val="FFC000"/>
                </a:solidFill>
              </a:rPr>
              <a:t>MA211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 possui dois grupos de pré-requisitos: </a:t>
            </a:r>
            <a:r>
              <a:rPr lang="pt-BR" b="1" i="1" dirty="0">
                <a:solidFill>
                  <a:srgbClr val="FFC000"/>
                </a:solidFill>
              </a:rPr>
              <a:t>MA111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pt-BR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MA141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 e também, </a:t>
            </a:r>
            <a:r>
              <a:rPr lang="pt-BR" b="1" i="1" dirty="0">
                <a:solidFill>
                  <a:srgbClr val="FFC000"/>
                </a:solidFill>
              </a:rPr>
              <a:t>MA151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pt-BR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MA141</a:t>
            </a:r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pt-BR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091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33"/>
    </mc:Choice>
    <mc:Fallback>
      <p:transition spd="slow" advTm="34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7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 mod="1">
    <p:ext uri="{E180D4A7-C9FB-4DFB-919C-405C955672EB}">
      <p14:showEvtLst xmlns:p14="http://schemas.microsoft.com/office/powerpoint/2010/main">
        <p14:playEvt time="5254" objId="3"/>
        <p14:stopEvt time="34333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Referência estudo de Caso</a:t>
            </a:r>
            <a:endParaRPr lang="pt-BR" sz="5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1628800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400" dirty="0" smtClean="0"/>
          </a:p>
          <a:p>
            <a:r>
              <a:rPr lang="pt-BR" sz="2400" dirty="0"/>
              <a:t>&lt;https://medium.com/accendis-tech/uma-gentil-introdu%C3%A7%C3%A3o-ao-uso-de-banco-de-dados-orientados-a-grafos-com-neo4j-ca148df2d352&gt;.  </a:t>
            </a:r>
            <a:r>
              <a:rPr lang="pt-BR" sz="2400" dirty="0" smtClean="0"/>
              <a:t>Acesso em 13 </a:t>
            </a:r>
            <a:r>
              <a:rPr lang="pt-BR" sz="2400" dirty="0"/>
              <a:t>de </a:t>
            </a:r>
            <a:r>
              <a:rPr lang="pt-BR" sz="2400" dirty="0" smtClean="0"/>
              <a:t>dezembro </a:t>
            </a:r>
            <a:r>
              <a:rPr lang="pt-BR" sz="2400" dirty="0"/>
              <a:t>de </a:t>
            </a:r>
            <a:r>
              <a:rPr lang="pt-BR" sz="2400" dirty="0" smtClean="0"/>
              <a:t>2020.</a:t>
            </a:r>
            <a:endParaRPr lang="pt-BR" sz="2400" dirty="0"/>
          </a:p>
          <a:p>
            <a:pPr algn="just"/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679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9"/>
    </mc:Choice>
    <mc:Fallback>
      <p:transition spd="slow" advTm="5859"/>
    </mc:Fallback>
  </mc:AlternateContent>
  <p:timing>
    <p:tnLst>
      <p:par>
        <p:cTn id="1" dur="indefinite" restart="never" nodeType="tmRoot"/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Bibliografia</a:t>
            </a:r>
            <a:endParaRPr lang="pt-BR" sz="5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1628800"/>
            <a:ext cx="84249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IAN, R.; WEBBER, J.; EIFREM, E. </a:t>
            </a:r>
            <a:r>
              <a:rPr lang="pt-BR" sz="2400" b="1" dirty="0" err="1" smtClean="0"/>
              <a:t>Graph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Databases</a:t>
            </a:r>
            <a:r>
              <a:rPr lang="pt-BR" sz="2400" dirty="0"/>
              <a:t>. 1. ed. </a:t>
            </a:r>
            <a:r>
              <a:rPr lang="pt-BR" sz="2400" dirty="0" err="1"/>
              <a:t>O’Reilly</a:t>
            </a:r>
            <a:r>
              <a:rPr lang="pt-BR" sz="2400" dirty="0"/>
              <a:t>, 2013</a:t>
            </a:r>
            <a:r>
              <a:rPr lang="pt-BR" sz="2400" dirty="0" smtClean="0"/>
              <a:t>.</a:t>
            </a:r>
          </a:p>
          <a:p>
            <a:pPr algn="just"/>
            <a:endParaRPr lang="pt-BR" sz="2400" dirty="0" smtClean="0"/>
          </a:p>
          <a:p>
            <a:r>
              <a:rPr lang="pt-BR" sz="2400" dirty="0" smtClean="0"/>
              <a:t>NEO4J</a:t>
            </a:r>
            <a:r>
              <a:rPr lang="pt-BR" sz="2400" dirty="0"/>
              <a:t>. </a:t>
            </a:r>
            <a:r>
              <a:rPr lang="pt-BR" sz="2400" b="1" dirty="0" err="1"/>
              <a:t>Learn</a:t>
            </a:r>
            <a:r>
              <a:rPr lang="pt-BR" sz="2400" dirty="0"/>
              <a:t>. Disponível em</a:t>
            </a:r>
            <a:r>
              <a:rPr lang="pt-BR" sz="2400" dirty="0" smtClean="0"/>
              <a:t>: &lt;</a:t>
            </a:r>
            <a:r>
              <a:rPr lang="pt-BR" sz="2400" dirty="0"/>
              <a:t>http://www.neo4j.org/learn&gt;. </a:t>
            </a:r>
            <a:r>
              <a:rPr lang="pt-BR" sz="2400" dirty="0" smtClean="0"/>
              <a:t> Acesso em 11 </a:t>
            </a:r>
            <a:r>
              <a:rPr lang="pt-BR" sz="2400" dirty="0"/>
              <a:t>de </a:t>
            </a:r>
            <a:r>
              <a:rPr lang="pt-BR" sz="2400" dirty="0" smtClean="0"/>
              <a:t>dezembro </a:t>
            </a:r>
            <a:r>
              <a:rPr lang="pt-BR" sz="2400" dirty="0"/>
              <a:t>de </a:t>
            </a:r>
            <a:r>
              <a:rPr lang="pt-BR" sz="2400" dirty="0" smtClean="0"/>
              <a:t>2020.</a:t>
            </a:r>
            <a:endParaRPr lang="pt-BR" sz="2400" dirty="0"/>
          </a:p>
          <a:p>
            <a:pPr algn="just"/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5109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"/>
    </mc:Choice>
    <mc:Fallback>
      <p:transition spd="slow" advTm="3101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</a:t>
            </a:r>
            <a:b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ele faz?</a:t>
            </a:r>
            <a:endParaRPr lang="pt-BR" sz="5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3608" y="2708920"/>
            <a:ext cx="7200800" cy="1512168"/>
          </a:xfrm>
        </p:spPr>
        <p:txBody>
          <a:bodyPr>
            <a:normAutofit fontScale="92500" lnSpcReduction="20000"/>
          </a:bodyPr>
          <a:lstStyle/>
          <a:p>
            <a:r>
              <a:rPr lang="pt-BR" sz="4000" i="1" dirty="0" err="1" smtClean="0">
                <a:solidFill>
                  <a:schemeClr val="accent1">
                    <a:lumMod val="75000"/>
                  </a:schemeClr>
                </a:solidFill>
              </a:rPr>
              <a:t>Graph</a:t>
            </a:r>
            <a:r>
              <a:rPr lang="pt-BR" sz="40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000" i="1" dirty="0" err="1" smtClean="0">
                <a:solidFill>
                  <a:schemeClr val="accent1">
                    <a:lumMod val="75000"/>
                  </a:schemeClr>
                </a:solidFill>
              </a:rPr>
              <a:t>Databases</a:t>
            </a:r>
            <a:r>
              <a:rPr lang="pt-BR" sz="4000" i="1" dirty="0" smtClean="0">
                <a:solidFill>
                  <a:schemeClr val="accent1">
                    <a:lumMod val="75000"/>
                  </a:schemeClr>
                </a:solidFill>
              </a:rPr>
              <a:t>: Representa os dados e/ou o esquema dos dados como grafos dirigidos.</a:t>
            </a:r>
            <a:endParaRPr lang="pt-BR" sz="4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21088"/>
            <a:ext cx="6984776" cy="240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12560" y="601859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38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0"/>
    </mc:Choice>
    <mc:Fallback>
      <p:transition spd="slow" advTm="38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9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 mod="1">
    <p:ext uri="{E180D4A7-C9FB-4DFB-919C-405C955672EB}">
      <p14:showEvtLst xmlns:p14="http://schemas.microsoft.com/office/powerpoint/2010/main">
        <p14:playEvt time="5771" objId="4"/>
        <p14:stopEvt time="37586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Descobrindo o Neo4j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6096"/>
            <a:ext cx="692315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56576" y="6370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1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21"/>
    </mc:Choice>
    <mc:Fallback>
      <p:transition spd="slow" advTm="15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14814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23528" y="1484784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Armazena e Processa como Grafo;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Transações ACID;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Operações CRUD;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Escalável para muitos bilhões de nós, arestas e propriedades;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Alta disponibilidade em sistemas distribuídos;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err="1" smtClean="0"/>
              <a:t>Cypher</a:t>
            </a:r>
            <a:r>
              <a:rPr lang="pt-BR" sz="3600" dirty="0" smtClean="0"/>
              <a:t>;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600" dirty="0" smtClean="0"/>
              <a:t>Algoritmos </a:t>
            </a:r>
            <a:r>
              <a:rPr lang="pt-BR" sz="3600" dirty="0" smtClean="0"/>
              <a:t>de Travessia.</a:t>
            </a:r>
          </a:p>
        </p:txBody>
      </p:sp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552" y="632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4"/>
    </mc:Choice>
    <mc:Fallback>
      <p:transition spd="slow" advTm="2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28894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14" y="1484784"/>
            <a:ext cx="6768752" cy="467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696" y="3684724"/>
            <a:ext cx="1433800" cy="233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ítulo 2"/>
          <p:cNvSpPr txBox="1">
            <a:spLocks/>
          </p:cNvSpPr>
          <p:nvPr/>
        </p:nvSpPr>
        <p:spPr>
          <a:xfrm rot="16200000">
            <a:off x="7063136" y="1759326"/>
            <a:ext cx="2310101" cy="118495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Integração Nativa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68544" y="6269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9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8"/>
    </mc:Choice>
    <mc:Fallback>
      <p:transition spd="slow" advTm="1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16078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APIS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5330"/>
            <a:ext cx="8116092" cy="640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560" y="6239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2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0"/>
    </mc:Choice>
    <mc:Fallback>
      <p:transition spd="slow" advTm="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9500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579890"/>
            <a:ext cx="3700382" cy="214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30" y="4579890"/>
            <a:ext cx="2281691" cy="214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Representação Gráfica</a:t>
            </a:r>
            <a:endParaRPr lang="pt-B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5536" y="1268760"/>
            <a:ext cx="4040188" cy="639762"/>
          </a:xfrm>
        </p:spPr>
        <p:txBody>
          <a:bodyPr/>
          <a:lstStyle/>
          <a:p>
            <a:pPr algn="ctr"/>
            <a:r>
              <a:rPr lang="pt-BR" dirty="0" smtClean="0"/>
              <a:t>DOCUMENTOS x GRAFO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>
          <a:xfrm>
            <a:off x="4708034" y="1268760"/>
            <a:ext cx="4041775" cy="639762"/>
          </a:xfrm>
        </p:spPr>
        <p:txBody>
          <a:bodyPr/>
          <a:lstStyle/>
          <a:p>
            <a:pPr algn="ctr"/>
            <a:r>
              <a:rPr lang="pt-BR" dirty="0" smtClean="0"/>
              <a:t>TABELA x GRAFO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4"/>
          </p:nvPr>
        </p:nvSpPr>
        <p:spPr>
          <a:xfrm>
            <a:off x="2111995" y="3980408"/>
            <a:ext cx="1007095" cy="606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C00000"/>
                </a:solidFill>
              </a:rPr>
              <a:t>X</a:t>
            </a:r>
            <a:endParaRPr lang="pt-BR" sz="4000" b="1" dirty="0">
              <a:solidFill>
                <a:srgbClr val="C0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3" y="2017828"/>
            <a:ext cx="1429827" cy="21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53" y="1844824"/>
            <a:ext cx="3158819" cy="21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ço Reservado para Conteúdo 6"/>
          <p:cNvSpPr>
            <a:spLocks noGrp="1"/>
          </p:cNvSpPr>
          <p:nvPr>
            <p:ph sz="quarter" idx="4"/>
          </p:nvPr>
        </p:nvSpPr>
        <p:spPr>
          <a:xfrm>
            <a:off x="6300192" y="3982647"/>
            <a:ext cx="1007095" cy="606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rgbClr val="C00000"/>
                </a:solidFill>
              </a:rPr>
              <a:t>X</a:t>
            </a:r>
            <a:endParaRPr lang="pt-BR" sz="4000" b="1" dirty="0">
              <a:solidFill>
                <a:srgbClr val="C00000"/>
              </a:solidFill>
            </a:endParaRPr>
          </a:p>
        </p:txBody>
      </p:sp>
      <p:pic>
        <p:nvPicPr>
          <p:cNvPr id="5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12560" y="6165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1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2"/>
    </mc:Choice>
    <mc:Fallback>
      <p:transition spd="slow" advTm="18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8342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1143000"/>
          </a:xfrm>
        </p:spPr>
        <p:txBody>
          <a:bodyPr>
            <a:noAutofit/>
          </a:bodyPr>
          <a:lstStyle/>
          <a:p>
            <a:r>
              <a:rPr lang="pt-BR" sz="4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 que tem </a:t>
            </a:r>
            <a:r>
              <a:rPr lang="pt-BR" sz="4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</a:t>
            </a:r>
            <a:r>
              <a:rPr lang="pt-BR" sz="4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 (Neo4j)</a:t>
            </a:r>
            <a:endParaRPr lang="pt-BR" sz="4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251520" y="1196752"/>
            <a:ext cx="7920880" cy="43924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b="1" i="1" dirty="0" smtClean="0">
                <a:solidFill>
                  <a:schemeClr val="accent1">
                    <a:lumMod val="75000"/>
                  </a:schemeClr>
                </a:solidFill>
              </a:rPr>
              <a:t>Nós, </a:t>
            </a:r>
            <a:r>
              <a:rPr lang="pt-BR" sz="2800" b="1" i="1" dirty="0" err="1" smtClean="0">
                <a:solidFill>
                  <a:schemeClr val="accent1">
                    <a:lumMod val="75000"/>
                  </a:schemeClr>
                </a:solidFill>
              </a:rPr>
              <a:t>Labels</a:t>
            </a:r>
            <a:r>
              <a:rPr lang="pt-BR" sz="2800" b="1" i="1" dirty="0" smtClean="0">
                <a:solidFill>
                  <a:schemeClr val="accent1">
                    <a:lumMod val="75000"/>
                  </a:schemeClr>
                </a:solidFill>
              </a:rPr>
              <a:t>, Relacionamentos e Propriedades:</a:t>
            </a:r>
          </a:p>
          <a:p>
            <a:pPr lvl="1" indent="-342900"/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Nós</a:t>
            </a: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 são os Registros;</a:t>
            </a:r>
          </a:p>
          <a:p>
            <a:pPr lvl="1" indent="-342900"/>
            <a:r>
              <a:rPr lang="pt-BR" b="1" i="1" dirty="0" err="1" smtClean="0">
                <a:solidFill>
                  <a:schemeClr val="accent1">
                    <a:lumMod val="75000"/>
                  </a:schemeClr>
                </a:solidFill>
              </a:rPr>
              <a:t>Labels</a:t>
            </a: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 são conjuntos agrupados de nós;</a:t>
            </a:r>
          </a:p>
          <a:p>
            <a:pPr lvl="1" indent="-342900"/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Relacionamentos</a:t>
            </a: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 são as conexões entre os nós;</a:t>
            </a:r>
          </a:p>
          <a:p>
            <a:pPr lvl="1" indent="-342900"/>
            <a:r>
              <a:rPr lang="pt-BR" b="1" i="1" dirty="0" smtClean="0">
                <a:solidFill>
                  <a:schemeClr val="accent1">
                    <a:lumMod val="75000"/>
                  </a:schemeClr>
                </a:solidFill>
              </a:rPr>
              <a:t>Propriedades</a:t>
            </a: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 são definições de um nó (direção, Agrupamento, </a:t>
            </a:r>
            <a:r>
              <a:rPr lang="pt-BR" i="1" dirty="0" err="1" smtClean="0">
                <a:solidFill>
                  <a:schemeClr val="accent1">
                    <a:lumMod val="75000"/>
                  </a:schemeClr>
                </a:solidFill>
              </a:rPr>
              <a:t>etc</a:t>
            </a:r>
            <a:r>
              <a:rPr lang="pt-BR" i="1" dirty="0" smtClean="0">
                <a:solidFill>
                  <a:schemeClr val="accent1">
                    <a:lumMod val="75000"/>
                  </a:schemeClr>
                </a:solidFill>
              </a:rPr>
              <a:t>).</a:t>
            </a:r>
            <a:endParaRPr lang="pt-BR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28409"/>
            <a:ext cx="4752528" cy="306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40552" y="5805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89"/>
    </mc:Choice>
    <mc:Fallback>
      <p:transition spd="slow" advTm="2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29589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5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5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|0.4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5|12.7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455</Words>
  <Application>Microsoft Office PowerPoint</Application>
  <PresentationFormat>Apresentação na tela (4:3)</PresentationFormat>
  <Paragraphs>92</Paragraphs>
  <Slides>22</Slides>
  <Notes>22</Notes>
  <HiddenSlides>0</HiddenSlides>
  <MMClips>20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Banco de Dados não Relacionais</vt:lpstr>
      <vt:lpstr>Apresentação do PowerPoint</vt:lpstr>
      <vt:lpstr>Neo4J O que ele faz?</vt:lpstr>
      <vt:lpstr>Descobrindo o Neo4j</vt:lpstr>
      <vt:lpstr>Características</vt:lpstr>
      <vt:lpstr>APIS</vt:lpstr>
      <vt:lpstr>APIS</vt:lpstr>
      <vt:lpstr>Representação Gráfica</vt:lpstr>
      <vt:lpstr>E o que tem por dentro (Neo4j)</vt:lpstr>
      <vt:lpstr>Aplicação – Estudo de Projeto</vt:lpstr>
      <vt:lpstr>Dashboard</vt:lpstr>
      <vt:lpstr>Data Browser - Console</vt:lpstr>
      <vt:lpstr>Data Browser - Grafo</vt:lpstr>
      <vt:lpstr>Neo4j - Cypher</vt:lpstr>
      <vt:lpstr>Estudo de Caso</vt:lpstr>
      <vt:lpstr>Estudo de Caso</vt:lpstr>
      <vt:lpstr>Estudo de Caso</vt:lpstr>
      <vt:lpstr>Estudo de Caso</vt:lpstr>
      <vt:lpstr>Estudo de Caso</vt:lpstr>
      <vt:lpstr>Estudo de Caso</vt:lpstr>
      <vt:lpstr>Referência estudo de Caso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NÍVEIS DE ISOLAMENTO</dc:title>
  <dc:creator>Titan</dc:creator>
  <cp:lastModifiedBy>Titan</cp:lastModifiedBy>
  <cp:revision>32</cp:revision>
  <dcterms:created xsi:type="dcterms:W3CDTF">2020-12-02T02:30:07Z</dcterms:created>
  <dcterms:modified xsi:type="dcterms:W3CDTF">2020-12-16T02:11:24Z</dcterms:modified>
</cp:coreProperties>
</file>